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7" r:id="rId4"/>
    <p:sldId id="258" r:id="rId5"/>
    <p:sldId id="259" r:id="rId6"/>
    <p:sldId id="260" r:id="rId7"/>
    <p:sldId id="261"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42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2439296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428311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1649922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1838622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27441728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1773095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3502473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1814704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1905185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3958619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0DDB1A-EB31-4E4F-A655-DC416C045C75}" type="datetimeFigureOut">
              <a:rPr lang="en-US" smtClean="0"/>
              <a:t>4/11/2013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2B94CEB-A62C-469E-BFFD-7EE10B34663C}" type="slidenum">
              <a:rPr lang="en-US" smtClean="0"/>
              <a:t>‹#›</a:t>
            </a:fld>
            <a:endParaRPr lang="en-US" dirty="0"/>
          </a:p>
        </p:txBody>
      </p:sp>
    </p:spTree>
    <p:extLst>
      <p:ext uri="{BB962C8B-B14F-4D97-AF65-F5344CB8AC3E}">
        <p14:creationId xmlns:p14="http://schemas.microsoft.com/office/powerpoint/2010/main" val="87486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0DDB1A-EB31-4E4F-A655-DC416C045C75}" type="datetimeFigureOut">
              <a:rPr lang="en-US" smtClean="0"/>
              <a:t>4/11/2013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B94CEB-A62C-469E-BFFD-7EE10B34663C}" type="slidenum">
              <a:rPr lang="en-US" smtClean="0"/>
              <a:t>‹#›</a:t>
            </a:fld>
            <a:endParaRPr lang="en-US" dirty="0"/>
          </a:p>
        </p:txBody>
      </p:sp>
    </p:spTree>
    <p:extLst>
      <p:ext uri="{BB962C8B-B14F-4D97-AF65-F5344CB8AC3E}">
        <p14:creationId xmlns:p14="http://schemas.microsoft.com/office/powerpoint/2010/main" val="26282346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Special Journals</a:t>
            </a:r>
            <a:endParaRPr lang="en-US" dirty="0"/>
          </a:p>
        </p:txBody>
      </p:sp>
      <p:sp>
        <p:nvSpPr>
          <p:cNvPr id="3" name="Subtitle 2"/>
          <p:cNvSpPr>
            <a:spLocks noGrp="1"/>
          </p:cNvSpPr>
          <p:nvPr>
            <p:ph type="subTitle" idx="1"/>
          </p:nvPr>
        </p:nvSpPr>
        <p:spPr/>
        <p:txBody>
          <a:bodyPr/>
          <a:lstStyle/>
          <a:p>
            <a:r>
              <a:rPr lang="en-US" dirty="0" smtClean="0"/>
              <a:t>Accounting I</a:t>
            </a:r>
            <a:endParaRPr lang="en-US" dirty="0"/>
          </a:p>
        </p:txBody>
      </p:sp>
    </p:spTree>
    <p:extLst>
      <p:ext uri="{BB962C8B-B14F-4D97-AF65-F5344CB8AC3E}">
        <p14:creationId xmlns:p14="http://schemas.microsoft.com/office/powerpoint/2010/main" val="1628444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special journal is…….</a:t>
            </a:r>
            <a:endParaRPr lang="en-US" dirty="0"/>
          </a:p>
        </p:txBody>
      </p:sp>
      <p:sp>
        <p:nvSpPr>
          <p:cNvPr id="3" name="Content Placeholder 2"/>
          <p:cNvSpPr>
            <a:spLocks noGrp="1"/>
          </p:cNvSpPr>
          <p:nvPr>
            <p:ph idx="1"/>
          </p:nvPr>
        </p:nvSpPr>
        <p:spPr/>
        <p:txBody>
          <a:bodyPr/>
          <a:lstStyle/>
          <a:p>
            <a:r>
              <a:rPr lang="en-US" dirty="0" smtClean="0"/>
              <a:t> A journal used to record only one kind of transaction.</a:t>
            </a:r>
            <a:endParaRPr lang="en-US" dirty="0"/>
          </a:p>
        </p:txBody>
      </p:sp>
    </p:spTree>
    <p:extLst>
      <p:ext uri="{BB962C8B-B14F-4D97-AF65-F5344CB8AC3E}">
        <p14:creationId xmlns:p14="http://schemas.microsoft.com/office/powerpoint/2010/main" val="663270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Purchases Journal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9800" y="1447800"/>
            <a:ext cx="2143125" cy="2133600"/>
          </a:xfrm>
        </p:spPr>
      </p:pic>
      <p:pic>
        <p:nvPicPr>
          <p:cNvPr id="1026" name="Picture 2" descr="C:\Users\amason\AppData\Local\Microsoft\Windows\Temporary Internet Files\Content.IE5\OAXZV9J9\MP90044234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3886200"/>
            <a:ext cx="3977640" cy="265176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85800" y="1524000"/>
            <a:ext cx="5105400" cy="2246769"/>
          </a:xfrm>
          <a:prstGeom prst="rect">
            <a:avLst/>
          </a:prstGeom>
          <a:noFill/>
        </p:spPr>
        <p:txBody>
          <a:bodyPr wrap="square" rtlCol="0">
            <a:spAutoFit/>
          </a:bodyPr>
          <a:lstStyle/>
          <a:p>
            <a:r>
              <a:rPr lang="en-US" sz="2800" dirty="0" smtClean="0"/>
              <a:t>A Special journal used to record only  purchases of merchandise on account. Key words: “Purchased merchandise on account”</a:t>
            </a:r>
            <a:endParaRPr lang="en-US" sz="2800" dirty="0"/>
          </a:p>
        </p:txBody>
      </p:sp>
    </p:spTree>
    <p:extLst>
      <p:ext uri="{BB962C8B-B14F-4D97-AF65-F5344CB8AC3E}">
        <p14:creationId xmlns:p14="http://schemas.microsoft.com/office/powerpoint/2010/main" val="954948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Journal</a:t>
            </a:r>
            <a:endParaRPr lang="en-US" dirty="0"/>
          </a:p>
        </p:txBody>
      </p:sp>
      <p:sp>
        <p:nvSpPr>
          <p:cNvPr id="3" name="Content Placeholder 2"/>
          <p:cNvSpPr>
            <a:spLocks noGrp="1"/>
          </p:cNvSpPr>
          <p:nvPr>
            <p:ph idx="1"/>
          </p:nvPr>
        </p:nvSpPr>
        <p:spPr/>
        <p:txBody>
          <a:bodyPr/>
          <a:lstStyle/>
          <a:p>
            <a:r>
              <a:rPr lang="en-US" dirty="0" smtClean="0"/>
              <a:t>A special journal used only to record sales of merchandise on account.  </a:t>
            </a:r>
          </a:p>
          <a:p>
            <a:r>
              <a:rPr lang="en-US" dirty="0" smtClean="0"/>
              <a:t>Key words: “Sold merchandise on</a:t>
            </a:r>
          </a:p>
          <a:p>
            <a:pPr marL="0" indent="0">
              <a:buNone/>
            </a:pPr>
            <a:r>
              <a:rPr lang="en-US" dirty="0" smtClean="0"/>
              <a:t>   Account”. </a:t>
            </a:r>
            <a:endParaRPr lang="en-US" dirty="0"/>
          </a:p>
        </p:txBody>
      </p:sp>
      <p:pic>
        <p:nvPicPr>
          <p:cNvPr id="2050" name="Picture 2" descr="C:\Users\amason\AppData\Local\Microsoft\Windows\Temporary Internet Files\Content.IE5\2NJBKZ3C\MC90010475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53940" y="2133600"/>
            <a:ext cx="1815084" cy="179679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amason\AppData\Local\Microsoft\Windows\Temporary Internet Files\Content.IE5\YZIZD0SJ\MP90043871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8024" y="3352800"/>
            <a:ext cx="4191000" cy="3059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41001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Receipts Journal</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81600" y="1447800"/>
            <a:ext cx="3333750" cy="2933700"/>
          </a:xfrm>
        </p:spPr>
      </p:pic>
      <p:pic>
        <p:nvPicPr>
          <p:cNvPr id="3074" name="Picture 2" descr="C:\Users\amason\AppData\Local\Microsoft\Windows\Temporary Internet Files\Content.IE5\OAXZV9J9\MP900399463[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3581400"/>
            <a:ext cx="2496312" cy="31211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57200" y="1524000"/>
            <a:ext cx="4267200" cy="1938992"/>
          </a:xfrm>
          <a:prstGeom prst="rect">
            <a:avLst/>
          </a:prstGeom>
          <a:noFill/>
        </p:spPr>
        <p:txBody>
          <a:bodyPr wrap="square" rtlCol="0">
            <a:spAutoFit/>
          </a:bodyPr>
          <a:lstStyle/>
          <a:p>
            <a:r>
              <a:rPr lang="en-US" sz="2400" dirty="0" smtClean="0"/>
              <a:t>A special journal used to record only cash receipt transactions. </a:t>
            </a:r>
          </a:p>
          <a:p>
            <a:r>
              <a:rPr lang="en-US" sz="2400" b="1" u="sng" dirty="0" smtClean="0"/>
              <a:t>Key words </a:t>
            </a:r>
            <a:r>
              <a:rPr lang="en-US" sz="2400" dirty="0" smtClean="0"/>
              <a:t>– “ Recorded cash and credit card sales” “ Received Cash on account</a:t>
            </a:r>
            <a:r>
              <a:rPr lang="en-US" dirty="0" smtClean="0"/>
              <a:t>”</a:t>
            </a:r>
            <a:endParaRPr lang="en-US" dirty="0"/>
          </a:p>
        </p:txBody>
      </p:sp>
    </p:spTree>
    <p:extLst>
      <p:ext uri="{BB962C8B-B14F-4D97-AF65-F5344CB8AC3E}">
        <p14:creationId xmlns:p14="http://schemas.microsoft.com/office/powerpoint/2010/main" val="38852635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Payments Journal</a:t>
            </a:r>
            <a:endParaRPr lang="en-US" dirty="0"/>
          </a:p>
        </p:txBody>
      </p:sp>
      <p:sp>
        <p:nvSpPr>
          <p:cNvPr id="3" name="Content Placeholder 2"/>
          <p:cNvSpPr>
            <a:spLocks noGrp="1"/>
          </p:cNvSpPr>
          <p:nvPr>
            <p:ph idx="1"/>
          </p:nvPr>
        </p:nvSpPr>
        <p:spPr/>
        <p:txBody>
          <a:bodyPr/>
          <a:lstStyle/>
          <a:p>
            <a:r>
              <a:rPr lang="en-US" dirty="0" smtClean="0"/>
              <a:t>Special journal used to record only cash payment transactions.</a:t>
            </a:r>
          </a:p>
          <a:p>
            <a:r>
              <a:rPr lang="en-US" dirty="0" smtClean="0"/>
              <a:t>Key words: “ Paid cash”</a:t>
            </a:r>
          </a:p>
          <a:p>
            <a:pPr marL="0" indent="0">
              <a:buNone/>
            </a:pPr>
            <a:endParaRPr lang="en-US" dirty="0"/>
          </a:p>
        </p:txBody>
      </p:sp>
      <p:pic>
        <p:nvPicPr>
          <p:cNvPr id="4099" name="Picture 3" descr="C:\Users\amason\AppData\Local\Microsoft\Windows\Temporary Internet Files\Content.IE5\OAXZV9J9\MP90040682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57700" y="3048000"/>
            <a:ext cx="4686300" cy="374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63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Journal</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86200" y="1295400"/>
            <a:ext cx="4876800" cy="3543300"/>
          </a:xfrm>
        </p:spPr>
      </p:pic>
      <p:sp>
        <p:nvSpPr>
          <p:cNvPr id="5" name="TextBox 4"/>
          <p:cNvSpPr txBox="1"/>
          <p:nvPr/>
        </p:nvSpPr>
        <p:spPr>
          <a:xfrm>
            <a:off x="381000" y="1600200"/>
            <a:ext cx="3429000" cy="4893647"/>
          </a:xfrm>
          <a:prstGeom prst="rect">
            <a:avLst/>
          </a:prstGeom>
          <a:noFill/>
        </p:spPr>
        <p:txBody>
          <a:bodyPr wrap="square" rtlCol="0">
            <a:spAutoFit/>
          </a:bodyPr>
          <a:lstStyle/>
          <a:p>
            <a:r>
              <a:rPr lang="en-US" sz="2400" dirty="0" smtClean="0"/>
              <a:t>Used to record all transactions that cannot be recorded in a special journal. For example if a company purchases supplies for its own personal use on account, this transaction would be recorded in the general journal because it does not meet the criteria for any of the special journals. </a:t>
            </a:r>
            <a:endParaRPr lang="en-US" sz="2400" dirty="0"/>
          </a:p>
        </p:txBody>
      </p:sp>
    </p:spTree>
    <p:extLst>
      <p:ext uri="{BB962C8B-B14F-4D97-AF65-F5344CB8AC3E}">
        <p14:creationId xmlns:p14="http://schemas.microsoft.com/office/powerpoint/2010/main" val="10952687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175</Words>
  <Application>Microsoft Office PowerPoint</Application>
  <PresentationFormat>On-screen Show (4:3)</PresentationFormat>
  <Paragraphs>18</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Special Journals</vt:lpstr>
      <vt:lpstr>A special journal is…….</vt:lpstr>
      <vt:lpstr>Purchases Journal</vt:lpstr>
      <vt:lpstr>Sales Journal</vt:lpstr>
      <vt:lpstr>Cash Receipts Journal</vt:lpstr>
      <vt:lpstr>Cash Payments Journal</vt:lpstr>
      <vt:lpstr>General Journal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Journals</dc:title>
  <dc:creator>Amanda Mason</dc:creator>
  <cp:lastModifiedBy>Amanda Mason</cp:lastModifiedBy>
  <cp:revision>4</cp:revision>
  <dcterms:created xsi:type="dcterms:W3CDTF">2013-04-11T13:41:30Z</dcterms:created>
  <dcterms:modified xsi:type="dcterms:W3CDTF">2013-04-11T14:31:40Z</dcterms:modified>
</cp:coreProperties>
</file>